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79" d="100"/>
          <a:sy n="79" d="100"/>
        </p:scale>
        <p:origin x="101" y="23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7E7899-A1D8-4093-B64D-4019C2966013}"/>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A1E7-7F96-4FD1-962A-E09895329E2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846AF-57B6-4E43-9E97-CBE883DA9217}"/>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4E54E-227B-4352-A5C8-039BF2003F0C}"/>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EB4F-43C8-4AD4-8C58-AF78BEBBFFE6}"/>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9790E-4610-489F-97C8-D72BF47B3B12}"/>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095F-241D-4B42-A3DA-0FEB87D0881C}"/>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89DBC-D44F-48A2-8B81-7149E95C3200}"/>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1E320-B886-405E-A5D0-597413691397}"/>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8807C-CF0D-410B-BAE3-122C5D3B304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4297E2-3C7E-4C0B-8756-68AECD3800D1}"/>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6" name="Footer Placeholder 5">
            <a:extLst>
              <a:ext uri="{FF2B5EF4-FFF2-40B4-BE49-F238E27FC236}">
                <a16:creationId xmlns:a16="http://schemas.microsoft.com/office/drawing/2014/main"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2F282-7A03-4A43-9062-0A2598CF5301}"/>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9ECF-FBE9-474D-AD7E-D6A0941A9850}"/>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8" name="Footer Placeholder 7">
            <a:extLst>
              <a:ext uri="{FF2B5EF4-FFF2-40B4-BE49-F238E27FC236}">
                <a16:creationId xmlns:a16="http://schemas.microsoft.com/office/drawing/2014/main"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351B3D-44AC-4871-9FCB-84CE5C36B5A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CE6F0D-8952-4124-9F41-1337764C0268}"/>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4" name="Footer Placeholder 3">
            <a:extLst>
              <a:ext uri="{FF2B5EF4-FFF2-40B4-BE49-F238E27FC236}">
                <a16:creationId xmlns:a16="http://schemas.microsoft.com/office/drawing/2014/main"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0115BE-33C7-4637-81E6-DF8418D86B25}"/>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5DA12-099A-4027-8BF2-70E2B9C1523A}"/>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3" name="Footer Placeholder 2">
            <a:extLst>
              <a:ext uri="{FF2B5EF4-FFF2-40B4-BE49-F238E27FC236}">
                <a16:creationId xmlns:a16="http://schemas.microsoft.com/office/drawing/2014/main"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482617-828F-47E7-A895-8F299B90EB84}"/>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D44-5079-4DB3-9A6E-78BB5EB25DBF}"/>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6" name="Footer Placeholder 5">
            <a:extLst>
              <a:ext uri="{FF2B5EF4-FFF2-40B4-BE49-F238E27FC236}">
                <a16:creationId xmlns:a16="http://schemas.microsoft.com/office/drawing/2014/main"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337B2-648D-444D-A68E-89685A9D108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A91-9650-42CC-BB3D-B4F4E4D2FFC4}"/>
              </a:ext>
            </a:extLst>
          </p:cNvPr>
          <p:cNvSpPr>
            <a:spLocks noGrp="1"/>
          </p:cNvSpPr>
          <p:nvPr>
            <p:ph type="dt" sz="half" idx="10"/>
          </p:nvPr>
        </p:nvSpPr>
        <p:spPr/>
        <p:txBody>
          <a:bodyPr/>
          <a:lstStyle/>
          <a:p>
            <a:fld id="{6D90D401-11AA-4CE1-991A-FF7FFDD6EF21}" type="datetimeFigureOut">
              <a:rPr lang="en-IN" smtClean="0"/>
              <a:t>23-10-2021</a:t>
            </a:fld>
            <a:endParaRPr lang="en-IN"/>
          </a:p>
        </p:txBody>
      </p:sp>
      <p:sp>
        <p:nvSpPr>
          <p:cNvPr id="6" name="Footer Placeholder 5">
            <a:extLst>
              <a:ext uri="{FF2B5EF4-FFF2-40B4-BE49-F238E27FC236}">
                <a16:creationId xmlns:a16="http://schemas.microsoft.com/office/drawing/2014/main"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567D1-B7B6-49BC-8649-A71A9B1F0A37}"/>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23-10-2021</a:t>
            </a:fld>
            <a:endParaRPr lang="en-IN"/>
          </a:p>
        </p:txBody>
      </p:sp>
      <p:sp>
        <p:nvSpPr>
          <p:cNvPr id="5" name="Footer Placeholder 4">
            <a:extLst>
              <a:ext uri="{FF2B5EF4-FFF2-40B4-BE49-F238E27FC236}">
                <a16:creationId xmlns:a16="http://schemas.microsoft.com/office/drawing/2014/main"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 name="TextBox 30">
            <a:extLst>
              <a:ext uri="{FF2B5EF4-FFF2-40B4-BE49-F238E27FC236}">
                <a16:creationId xmlns:a16="http://schemas.microsoft.com/office/drawing/2014/main" id="{D0EAE9E9-6A12-4DE5-9328-F65D30DA5EEA}"/>
              </a:ext>
            </a:extLst>
          </p:cNvPr>
          <p:cNvSpPr txBox="1"/>
          <p:nvPr/>
        </p:nvSpPr>
        <p:spPr>
          <a:xfrm>
            <a:off x="3251200" y="5367722"/>
            <a:ext cx="5994400" cy="861774"/>
          </a:xfrm>
          <a:prstGeom prst="rect">
            <a:avLst/>
          </a:prstGeom>
          <a:noFill/>
        </p:spPr>
        <p:txBody>
          <a:bodyPr wrap="square" rtlCol="0">
            <a:spAutoFit/>
          </a:bodyPr>
          <a:lstStyle/>
          <a:p>
            <a:r>
              <a:rPr lang="en-US" sz="2800" dirty="0">
                <a:solidFill>
                  <a:schemeClr val="accent2">
                    <a:lumMod val="50000"/>
                  </a:schemeClr>
                </a:solidFill>
                <a:latin typeface="Georgia" panose="02040502050405020303" pitchFamily="18" charset="0"/>
              </a:rPr>
              <a:t>Presented By: </a:t>
            </a:r>
            <a:r>
              <a:rPr lang="en-US" sz="3200" dirty="0">
                <a:solidFill>
                  <a:schemeClr val="accent5">
                    <a:lumMod val="50000"/>
                  </a:schemeClr>
                </a:solidFill>
                <a:latin typeface="Georgia" panose="02040502050405020303" pitchFamily="18" charset="0"/>
              </a:rPr>
              <a:t>Rekha Adak</a:t>
            </a:r>
            <a:endParaRPr lang="en-IN" sz="3200" dirty="0">
              <a:solidFill>
                <a:schemeClr val="accent5">
                  <a:lumMod val="50000"/>
                </a:schemeClr>
              </a:solidFill>
              <a:latin typeface="Georgia" panose="02040502050405020303" pitchFamily="18" charset="0"/>
            </a:endParaRPr>
          </a:p>
          <a:p>
            <a:endParaRPr lang="en-IN" dirty="0"/>
          </a:p>
        </p:txBody>
      </p:sp>
      <p:sp>
        <p:nvSpPr>
          <p:cNvPr id="2" name="Rectangle 1">
            <a:extLst>
              <a:ext uri="{FF2B5EF4-FFF2-40B4-BE49-F238E27FC236}">
                <a16:creationId xmlns:a16="http://schemas.microsoft.com/office/drawing/2014/main" id="{63F08063-D6E3-48B2-93C9-44A33725EADE}"/>
              </a:ext>
            </a:extLst>
          </p:cNvPr>
          <p:cNvSpPr/>
          <p:nvPr/>
        </p:nvSpPr>
        <p:spPr>
          <a:xfrm>
            <a:off x="2059478" y="158833"/>
            <a:ext cx="8073044" cy="1754326"/>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Georgia" panose="02040502050405020303" pitchFamily="18" charset="0"/>
              </a:rPr>
              <a:t>Presentation On</a:t>
            </a:r>
          </a:p>
          <a:p>
            <a:pPr algn="ctr"/>
            <a:r>
              <a:rPr lang="en-US" sz="5400" dirty="0">
                <a:ln w="0"/>
                <a:effectLst>
                  <a:outerShdw blurRad="38100" dist="19050" dir="2700000" algn="tl" rotWithShape="0">
                    <a:schemeClr val="dk1">
                      <a:alpha val="40000"/>
                    </a:schemeClr>
                  </a:outerShdw>
                </a:effectLst>
                <a:latin typeface="Georgia" panose="02040502050405020303" pitchFamily="18" charset="0"/>
              </a:rPr>
              <a:t>Housing: Price Prediction</a:t>
            </a:r>
            <a:endParaRPr lang="en-IN" sz="5400" dirty="0">
              <a:ln w="0"/>
              <a:effectLst>
                <a:outerShdw blurRad="38100" dist="19050" dir="2700000" algn="tl" rotWithShape="0">
                  <a:schemeClr val="dk1">
                    <a:alpha val="40000"/>
                  </a:schemeClr>
                </a:outerShdw>
              </a:effectLst>
            </a:endParaRPr>
          </a:p>
        </p:txBody>
      </p:sp>
      <p:pic>
        <p:nvPicPr>
          <p:cNvPr id="3074" name="Picture 2" descr="House Price Predicting Analysis. You can find the note book and code… | by  Mohammad Roufa | Medium">
            <a:extLst>
              <a:ext uri="{FF2B5EF4-FFF2-40B4-BE49-F238E27FC236}">
                <a16:creationId xmlns:a16="http://schemas.microsoft.com/office/drawing/2014/main" id="{3BEED4C4-DE11-4021-990D-4FB85C06A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1" y="2023353"/>
            <a:ext cx="5814978" cy="334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Index</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solidFill>
                <a:srgbClr val="FFFF00"/>
              </a:solidFill>
            </a:endParaRPr>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E465CA85-DD2C-478A-8A3D-35104AF711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562" y="646919"/>
            <a:ext cx="10922368" cy="5325864"/>
          </a:xfrm>
          <a:prstGeom prst="rect">
            <a:avLst/>
          </a:prstGeom>
          <a:noFill/>
          <a:ln>
            <a:noFill/>
          </a:ln>
        </p:spPr>
      </p:pic>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520014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Linear Regression:</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08" y="5410093"/>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linear regression model and getting 84.73%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112C7F5F-F069-4C66-8100-BC30F7673981}"/>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22026" r="14666" b="14911"/>
          <a:stretch/>
        </p:blipFill>
        <p:spPr bwMode="auto">
          <a:xfrm>
            <a:off x="333497" y="793325"/>
            <a:ext cx="6233160" cy="419696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820C2A2-FDDE-415A-9220-D8CEAA6C3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6657" y="793324"/>
            <a:ext cx="5291846" cy="4790353"/>
          </a:xfrm>
          <a:prstGeom prst="rect">
            <a:avLst/>
          </a:prstGeom>
          <a:noFill/>
          <a:ln>
            <a:noFill/>
          </a:ln>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Lasso Regressor (Regularization):</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r>
              <a:rPr lang="en-US" sz="1800" spc="10" dirty="0">
                <a:solidFill>
                  <a:srgbClr val="000000"/>
                </a:solidFill>
                <a:effectLst/>
                <a:latin typeface="Georgia" panose="02040502050405020303" pitchFamily="18"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Lasso regressor model and getting 84.74%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527D5C2B-B497-47D9-B25F-83D8775B8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3131" y="1015730"/>
            <a:ext cx="4465157" cy="4334484"/>
          </a:xfrm>
          <a:prstGeom prst="rect">
            <a:avLst/>
          </a:prstGeom>
          <a:noFill/>
          <a:ln>
            <a:noFill/>
          </a:ln>
        </p:spPr>
      </p:pic>
      <p:pic>
        <p:nvPicPr>
          <p:cNvPr id="10" name="Picture 9">
            <a:extLst>
              <a:ext uri="{FF2B5EF4-FFF2-40B4-BE49-F238E27FC236}">
                <a16:creationId xmlns:a16="http://schemas.microsoft.com/office/drawing/2014/main" id="{17C68F58-3EBE-4CC4-BB9A-FFBC60F24CAE}"/>
              </a:ext>
            </a:extLst>
          </p:cNvPr>
          <p:cNvPicPr>
            <a:picLocks noChangeAspect="1"/>
          </p:cNvPicPr>
          <p:nvPr/>
        </p:nvPicPr>
        <p:blipFill rotWithShape="1">
          <a:blip r:embed="rId3">
            <a:extLst>
              <a:ext uri="{28A0092B-C50C-407E-A947-70E740481C1C}">
                <a14:useLocalDpi xmlns:a14="http://schemas.microsoft.com/office/drawing/2010/main" val="0"/>
              </a:ext>
            </a:extLst>
          </a:blip>
          <a:srcRect l="12733" t="28404" r="21562" b="18633"/>
          <a:stretch/>
        </p:blipFill>
        <p:spPr bwMode="auto">
          <a:xfrm>
            <a:off x="836579" y="1170237"/>
            <a:ext cx="6293795" cy="40632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Ridge Regressor (Regularization):</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0FF0C4C6-E396-4ACB-BC10-5A4B81F1A46A}"/>
              </a:ext>
            </a:extLst>
          </p:cNvPr>
          <p:cNvPicPr>
            <a:picLocks noChangeAspect="1"/>
          </p:cNvPicPr>
          <p:nvPr/>
        </p:nvPicPr>
        <p:blipFill rotWithShape="1">
          <a:blip r:embed="rId2">
            <a:extLst>
              <a:ext uri="{28A0092B-C50C-407E-A947-70E740481C1C}">
                <a14:useLocalDpi xmlns:a14="http://schemas.microsoft.com/office/drawing/2010/main" val="0"/>
              </a:ext>
            </a:extLst>
          </a:blip>
          <a:srcRect l="18859" t="24986" r="15074" b="21837"/>
          <a:stretch/>
        </p:blipFill>
        <p:spPr bwMode="auto">
          <a:xfrm>
            <a:off x="806409" y="932710"/>
            <a:ext cx="6207234" cy="413766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641EE0-8EE7-43E5-8E95-332DB78D5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2033" y="881286"/>
            <a:ext cx="4433557" cy="3739352"/>
          </a:xfrm>
          <a:prstGeom prst="rect">
            <a:avLst/>
          </a:prstGeom>
          <a:noFill/>
          <a:ln>
            <a:noFill/>
          </a:ln>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Random Forest Regressor model and getting </a:t>
            </a:r>
            <a:r>
              <a:rPr lang="en-IN" dirty="0">
                <a:solidFill>
                  <a:srgbClr val="000000"/>
                </a:solidFill>
                <a:latin typeface="Georgia" panose="02040502050405020303" pitchFamily="18" charset="0"/>
                <a:ea typeface="Calibri" panose="020F0502020204030204" pitchFamily="34" charset="0"/>
              </a:rPr>
              <a:t>90.17</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39735FC-29A5-4575-AF6C-B5D57A7155A4}"/>
              </a:ext>
            </a:extLst>
          </p:cNvPr>
          <p:cNvPicPr>
            <a:picLocks noChangeAspect="1"/>
          </p:cNvPicPr>
          <p:nvPr/>
        </p:nvPicPr>
        <p:blipFill rotWithShape="1">
          <a:blip r:embed="rId2">
            <a:extLst>
              <a:ext uri="{28A0092B-C50C-407E-A947-70E740481C1C}">
                <a14:useLocalDpi xmlns:a14="http://schemas.microsoft.com/office/drawing/2010/main" val="0"/>
              </a:ext>
            </a:extLst>
          </a:blip>
          <a:srcRect l="19220" t="18366" r="13874" b="25254"/>
          <a:stretch/>
        </p:blipFill>
        <p:spPr bwMode="auto">
          <a:xfrm>
            <a:off x="471872" y="1031689"/>
            <a:ext cx="6541771" cy="415315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BC0D734-753D-42DD-AFFC-D7C937EC1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3643" y="1051559"/>
            <a:ext cx="4572000" cy="3724721"/>
          </a:xfrm>
          <a:prstGeom prst="rect">
            <a:avLst/>
          </a:prstGeom>
          <a:noFill/>
          <a:ln>
            <a:noFill/>
          </a:ln>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Extra Trees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Extra Trees Regressor model and getting </a:t>
            </a:r>
            <a:r>
              <a:rPr lang="en-IN" dirty="0">
                <a:solidFill>
                  <a:srgbClr val="000000"/>
                </a:solidFill>
                <a:latin typeface="Georgia" panose="02040502050405020303" pitchFamily="18" charset="0"/>
                <a:ea typeface="Calibri" panose="020F0502020204030204" pitchFamily="34" charset="0"/>
              </a:rPr>
              <a:t>89.01</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8" name="Picture 7">
            <a:extLst>
              <a:ext uri="{FF2B5EF4-FFF2-40B4-BE49-F238E27FC236}">
                <a16:creationId xmlns:a16="http://schemas.microsoft.com/office/drawing/2014/main" id="{4F3FF141-D28A-48D8-A014-F151E7235E03}"/>
              </a:ext>
            </a:extLst>
          </p:cNvPr>
          <p:cNvPicPr>
            <a:picLocks noChangeAspect="1"/>
          </p:cNvPicPr>
          <p:nvPr/>
        </p:nvPicPr>
        <p:blipFill rotWithShape="1">
          <a:blip r:embed="rId2">
            <a:extLst>
              <a:ext uri="{28A0092B-C50C-407E-A947-70E740481C1C}">
                <a14:useLocalDpi xmlns:a14="http://schemas.microsoft.com/office/drawing/2010/main" val="0"/>
              </a:ext>
            </a:extLst>
          </a:blip>
          <a:srcRect l="19219" t="23706" r="13633" b="18632"/>
          <a:stretch/>
        </p:blipFill>
        <p:spPr bwMode="auto">
          <a:xfrm>
            <a:off x="360652" y="1083417"/>
            <a:ext cx="6769721" cy="459753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04A6B65-8C85-4D05-A297-46AE4144A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1320" y="1177047"/>
            <a:ext cx="4585140" cy="3871607"/>
          </a:xfrm>
          <a:prstGeom prst="rect">
            <a:avLst/>
          </a:prstGeom>
          <a:noFill/>
          <a:ln>
            <a:noFill/>
          </a:ln>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813ED-3EA7-4CD3-A18F-03D31C3812F8}"/>
              </a:ext>
            </a:extLst>
          </p:cNvPr>
          <p:cNvSpPr txBox="1"/>
          <p:nvPr/>
        </p:nvSpPr>
        <p:spPr>
          <a:xfrm>
            <a:off x="651753" y="398834"/>
            <a:ext cx="10933890"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66AC03C3-B80F-4F25-BE8A-5D962EE2F944}"/>
              </a:ext>
            </a:extLst>
          </p:cNvPr>
          <p:cNvSpPr txBox="1"/>
          <p:nvPr/>
        </p:nvSpPr>
        <p:spPr>
          <a:xfrm>
            <a:off x="856034" y="5525311"/>
            <a:ext cx="10729609" cy="369332"/>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Gradient Boosting Regressor model and getting 90.83%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8A0670BA-0CA8-489F-B26C-22259BBEF8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13" t="22638" r="14595" b="21837"/>
          <a:stretch/>
        </p:blipFill>
        <p:spPr bwMode="auto">
          <a:xfrm>
            <a:off x="565419" y="1261830"/>
            <a:ext cx="6448223" cy="417593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16C7EE3-B739-4ACA-8F3F-3835FDD16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6419" y="1321016"/>
            <a:ext cx="4450162" cy="3756821"/>
          </a:xfrm>
          <a:prstGeom prst="rect">
            <a:avLst/>
          </a:prstGeom>
          <a:noFill/>
          <a:ln>
            <a:noFill/>
          </a:ln>
        </p:spPr>
      </p:pic>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1FAA7-001B-43D5-A538-D20FC3E4888A}"/>
              </a:ext>
            </a:extLst>
          </p:cNvPr>
          <p:cNvSpPr txBox="1"/>
          <p:nvPr/>
        </p:nvSpPr>
        <p:spPr>
          <a:xfrm>
            <a:off x="710119" y="398834"/>
            <a:ext cx="10778247"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Extreme Gradient Boosting Regressor (XGB):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360A3A3C-0BCC-487C-9CE0-213FD2EB1E92}"/>
              </a:ext>
            </a:extLst>
          </p:cNvPr>
          <p:cNvSpPr txBox="1"/>
          <p:nvPr/>
        </p:nvSpPr>
        <p:spPr>
          <a:xfrm>
            <a:off x="807396" y="5865779"/>
            <a:ext cx="107782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Extreme Gradient Boosting Regressor model and getting 89.16%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FBA20B0-070E-4628-B200-7C46B222B7E7}"/>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19434" r="15435" b="19915"/>
          <a:stretch/>
        </p:blipFill>
        <p:spPr bwMode="auto">
          <a:xfrm>
            <a:off x="572877" y="1423156"/>
            <a:ext cx="6839599" cy="417997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2C58F4-A785-4CD5-AC40-799DA035A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0091" y="1601172"/>
            <a:ext cx="3987692" cy="3262657"/>
          </a:xfrm>
          <a:prstGeom prst="rect">
            <a:avLst/>
          </a:prstGeom>
          <a:noFill/>
          <a:ln>
            <a:noFill/>
          </a:ln>
        </p:spPr>
      </p:pic>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13F55-6C6A-43EC-A2F5-B9D6D3134663}"/>
              </a:ext>
            </a:extLst>
          </p:cNvPr>
          <p:cNvSpPr txBox="1"/>
          <p:nvPr/>
        </p:nvSpPr>
        <p:spPr>
          <a:xfrm>
            <a:off x="651753" y="496111"/>
            <a:ext cx="107587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Bagging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8BC0CB9-9CC9-4EF7-84E1-C16489188DE8}"/>
              </a:ext>
            </a:extLst>
          </p:cNvPr>
          <p:cNvSpPr txBox="1"/>
          <p:nvPr/>
        </p:nvSpPr>
        <p:spPr>
          <a:xfrm>
            <a:off x="758757" y="5749047"/>
            <a:ext cx="10758792"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Bagging Regressor model and getting 87.31%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E670C90A-6FE7-4BC0-87E7-01884D28C16E}"/>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24132" r="17598" b="20128"/>
          <a:stretch/>
        </p:blipFill>
        <p:spPr bwMode="auto">
          <a:xfrm>
            <a:off x="463361" y="1311774"/>
            <a:ext cx="6754562" cy="416489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CF6D2D2-D822-456E-97D9-040317748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7923" y="1311773"/>
            <a:ext cx="4426086" cy="3980073"/>
          </a:xfrm>
          <a:prstGeom prst="rect">
            <a:avLst/>
          </a:prstGeom>
          <a:noFill/>
          <a:ln>
            <a:noFill/>
          </a:ln>
        </p:spPr>
      </p:pic>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Lasso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DF5B8CB-ED89-4A50-A1D4-4A0DB3191F5B}"/>
              </a:ext>
            </a:extLst>
          </p:cNvPr>
          <p:cNvPicPr>
            <a:picLocks noChangeAspect="1"/>
          </p:cNvPicPr>
          <p:nvPr/>
        </p:nvPicPr>
        <p:blipFill rotWithShape="1">
          <a:blip r:embed="rId2">
            <a:extLst>
              <a:ext uri="{28A0092B-C50C-407E-A947-70E740481C1C}">
                <a14:useLocalDpi xmlns:a14="http://schemas.microsoft.com/office/drawing/2010/main" val="0"/>
              </a:ext>
            </a:extLst>
          </a:blip>
          <a:srcRect l="15375" t="35878" r="31171" b="18205"/>
          <a:stretch/>
        </p:blipFill>
        <p:spPr bwMode="auto">
          <a:xfrm>
            <a:off x="1235413" y="1147864"/>
            <a:ext cx="9387191" cy="3527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1BABEDF-B8A8-4D7A-8A83-2CF7594747E8}"/>
              </a:ext>
            </a:extLst>
          </p:cNvPr>
          <p:cNvPicPr>
            <a:picLocks noChangeAspect="1"/>
          </p:cNvPicPr>
          <p:nvPr/>
        </p:nvPicPr>
        <p:blipFill rotWithShape="1">
          <a:blip r:embed="rId2">
            <a:extLst>
              <a:ext uri="{28A0092B-C50C-407E-A947-70E740481C1C}">
                <a14:useLocalDpi xmlns:a14="http://schemas.microsoft.com/office/drawing/2010/main" val="0"/>
              </a:ext>
            </a:extLst>
          </a:blip>
          <a:srcRect l="12613" t="23492" r="18318" b="-1709"/>
          <a:stretch/>
        </p:blipFill>
        <p:spPr bwMode="auto">
          <a:xfrm>
            <a:off x="564527" y="1643974"/>
            <a:ext cx="6351839" cy="46400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1200329"/>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after tuning the model. It is giving R2 score as </a:t>
            </a:r>
            <a:r>
              <a:rPr lang="en-IN" b="1" dirty="0">
                <a:solidFill>
                  <a:srgbClr val="000000"/>
                </a:solidFill>
                <a:latin typeface="Georgia" panose="02040502050405020303" pitchFamily="18" charset="0"/>
                <a:ea typeface="Calibri" panose="020F0502020204030204" pitchFamily="34" charset="0"/>
              </a:rPr>
              <a:t>84.98</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Also, I can notice the MAE, MSE and RMSE values have been reduced. Which means the our model trained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id="{FE12ADB6-C90B-44DF-9AB2-C052782FDC9D}"/>
              </a:ext>
            </a:extLst>
          </p:cNvPr>
          <p:cNvPicPr>
            <a:picLocks noChangeAspect="1"/>
          </p:cNvPicPr>
          <p:nvPr/>
        </p:nvPicPr>
        <p:blipFill rotWithShape="1">
          <a:blip r:embed="rId2">
            <a:extLst>
              <a:ext uri="{28A0092B-C50C-407E-A947-70E740481C1C}">
                <a14:useLocalDpi xmlns:a14="http://schemas.microsoft.com/office/drawing/2010/main" val="0"/>
              </a:ext>
            </a:extLst>
          </a:blip>
          <a:srcRect l="18980" t="19647" r="24564" b="36146"/>
          <a:stretch/>
        </p:blipFill>
        <p:spPr bwMode="auto">
          <a:xfrm>
            <a:off x="719847" y="1093226"/>
            <a:ext cx="5745480" cy="405270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D08FE71-D841-4951-8B2F-C00BABDDD8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8936" y="1247409"/>
            <a:ext cx="4101240" cy="3742879"/>
          </a:xfrm>
          <a:prstGeom prst="rect">
            <a:avLst/>
          </a:prstGeom>
          <a:noFill/>
          <a:ln>
            <a:noFill/>
          </a:ln>
        </p:spPr>
      </p:pic>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7A67F36-302F-4C5F-ACE1-417F161E8D19}"/>
              </a:ext>
            </a:extLst>
          </p:cNvPr>
          <p:cNvPicPr>
            <a:picLocks noChangeAspect="1"/>
          </p:cNvPicPr>
          <p:nvPr/>
        </p:nvPicPr>
        <p:blipFill rotWithShape="1">
          <a:blip r:embed="rId2">
            <a:extLst>
              <a:ext uri="{28A0092B-C50C-407E-A947-70E740481C1C}">
                <a14:useLocalDpi xmlns:a14="http://schemas.microsoft.com/office/drawing/2010/main" val="0"/>
              </a:ext>
            </a:extLst>
          </a:blip>
          <a:srcRect l="11171" t="20458" r="25525"/>
          <a:stretch/>
        </p:blipFill>
        <p:spPr bwMode="auto">
          <a:xfrm>
            <a:off x="1342417" y="982495"/>
            <a:ext cx="9893030" cy="38685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3%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9CFC23-659A-4C9A-A0B3-6BA1CADD86BE}"/>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4" name="Picture 2" descr="How to Compare and Choose the Best Home Loan in India | Online Story">
            <a:extLst>
              <a:ext uri="{FF2B5EF4-FFF2-40B4-BE49-F238E27FC236}">
                <a16:creationId xmlns:a16="http://schemas.microsoft.com/office/drawing/2014/main" id="{AE3BD002-CB09-46B0-B9AD-3D8CD02A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661" y="1879600"/>
            <a:ext cx="4173166" cy="340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1026" name="Picture 2" descr="What's Your Ideal Home Loan Tenure? – RoofandFloor Blog">
            <a:extLst>
              <a:ext uri="{FF2B5EF4-FFF2-40B4-BE49-F238E27FC236}">
                <a16:creationId xmlns:a16="http://schemas.microsoft.com/office/drawing/2014/main" id="{C7F8F870-ACB5-478B-9D8D-3D04FFF0E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97" y="1809749"/>
            <a:ext cx="3898258" cy="322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6" y="2357120"/>
            <a:ext cx="2661920"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1211</TotalTime>
  <Words>4438</Words>
  <Application>Microsoft Office PowerPoint</Application>
  <PresentationFormat>Widescreen</PresentationFormat>
  <Paragraphs>287</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Book Antiqua</vt:lpstr>
      <vt:lpstr>Calibri</vt:lpstr>
      <vt:lpstr>Calibri Light</vt:lpstr>
      <vt:lpstr>Georgia</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Rekha Adak</cp:lastModifiedBy>
  <cp:revision>78</cp:revision>
  <dcterms:created xsi:type="dcterms:W3CDTF">2021-10-03T06:22:26Z</dcterms:created>
  <dcterms:modified xsi:type="dcterms:W3CDTF">2021-10-23T17:02:25Z</dcterms:modified>
</cp:coreProperties>
</file>